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0"/>
  </p:notesMasterIdLst>
  <p:handoutMasterIdLst>
    <p:handoutMasterId r:id="rId21"/>
  </p:handoutMasterIdLst>
  <p:sldIdLst>
    <p:sldId id="292" r:id="rId5"/>
    <p:sldId id="294" r:id="rId6"/>
    <p:sldId id="301" r:id="rId7"/>
    <p:sldId id="295" r:id="rId8"/>
    <p:sldId id="296" r:id="rId9"/>
    <p:sldId id="297" r:id="rId10"/>
    <p:sldId id="305" r:id="rId11"/>
    <p:sldId id="306" r:id="rId12"/>
    <p:sldId id="307" r:id="rId13"/>
    <p:sldId id="303" r:id="rId14"/>
    <p:sldId id="304" r:id="rId15"/>
    <p:sldId id="298" r:id="rId16"/>
    <p:sldId id="299" r:id="rId17"/>
    <p:sldId id="300" r:id="rId18"/>
    <p:sldId id="293" r:id="rId19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ssia" initials="A" lastIdx="2" clrIdx="0">
    <p:extLst>
      <p:ext uri="{19B8F6BF-5375-455C-9EA6-DF929625EA0E}">
        <p15:presenceInfo xmlns:p15="http://schemas.microsoft.com/office/powerpoint/2012/main" userId="Aless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B0D"/>
    <a:srgbClr val="E2973C"/>
    <a:srgbClr val="9BD49E"/>
    <a:srgbClr val="F6A287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9785" autoAdjust="0"/>
  </p:normalViewPr>
  <p:slideViewPr>
    <p:cSldViewPr snapToGrid="0">
      <p:cViewPr varScale="1">
        <p:scale>
          <a:sx n="59" d="100"/>
          <a:sy n="59" d="100"/>
        </p:scale>
        <p:origin x="1570" y="67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6-01T22:33:47.029" idx="1">
    <p:pos x="10" y="10"/>
    <p:text>Buongiorno a tutte e a tutti,
ringrazio la dottoressa Isernia e il dott. Giardiello per l’opportunità ricevuta.
sono Alessia De Nicolò, sono Coordinatrice Infermieristica e Case Manager dell’Unità Semplice di Chirurgia dell’I.R.C.C.S. Saverio De Bellis, dove afferiscono attualmente 11 posti letto dedicati, tra l’altro, alla chirurgia bariatrica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11/06/2025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11/06/2025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46842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Da come si evince, questo è il bollettino ufficiale emanato dalla regione puglia. Il pz che si rivolge presso il de </a:t>
            </a:r>
            <a:r>
              <a:rPr lang="it-IT" dirty="0" err="1"/>
              <a:t>bellis</a:t>
            </a:r>
            <a:r>
              <a:rPr lang="it-IT" dirty="0"/>
              <a:t> può accedere al percorso di chirurgia </a:t>
            </a:r>
            <a:r>
              <a:rPr lang="it-IT" dirty="0" err="1"/>
              <a:t>bariatrica</a:t>
            </a:r>
            <a:r>
              <a:rPr lang="it-IT" dirty="0"/>
              <a:t> attraverso una semplice emissione di impegnativa dal proprio medico curante e chiamando il </a:t>
            </a:r>
            <a:r>
              <a:rPr lang="it-IT" dirty="0" err="1"/>
              <a:t>cup</a:t>
            </a:r>
            <a:r>
              <a:rPr lang="it-IT" dirty="0"/>
              <a:t> gli si viene fornito già il primo appuntamento per venire a fare il prelievo di sangue necessario per l’inizio del percorso. Nella stessa giornata gli si verranno presi </a:t>
            </a:r>
            <a:r>
              <a:rPr lang="it-IT" dirty="0" err="1"/>
              <a:t>gia</a:t>
            </a:r>
            <a:r>
              <a:rPr lang="it-IT" dirty="0"/>
              <a:t> tutti i primi appuntamenti con tutte le figure coinvolte (il tutto ci tengo a sottolineare che avviene </a:t>
            </a:r>
            <a:r>
              <a:rPr lang="it-IT" dirty="0" err="1"/>
              <a:t>semore</a:t>
            </a:r>
            <a:r>
              <a:rPr lang="it-IT" dirty="0"/>
              <a:t> nella stessa giornata!); successivamente alle prime visite seguono i controlli con la sola compartecipazione del ticket. Inoltre, </a:t>
            </a:r>
            <a:r>
              <a:rPr lang="it-IT" dirty="0" err="1"/>
              <a:t>Qual’ora</a:t>
            </a:r>
            <a:r>
              <a:rPr lang="it-IT" dirty="0"/>
              <a:t> i medici ritengano che ci sia bisogno di </a:t>
            </a:r>
            <a:r>
              <a:rPr lang="it-IT" b="1" dirty="0"/>
              <a:t>indagini strumentali </a:t>
            </a:r>
            <a:r>
              <a:rPr lang="it-IT" dirty="0"/>
              <a:t>durante tale percorso, il paziente può usufruirne sempre in maniera gratuita. Questo </a:t>
            </a:r>
            <a:r>
              <a:rPr lang="it-IT" dirty="0" err="1"/>
              <a:t>pac</a:t>
            </a:r>
            <a:r>
              <a:rPr lang="it-IT" dirty="0"/>
              <a:t> non si ferma esclusivamente al periodo </a:t>
            </a:r>
            <a:r>
              <a:rPr lang="it-IT" dirty="0" err="1"/>
              <a:t>pre</a:t>
            </a:r>
            <a:r>
              <a:rPr lang="it-IT" dirty="0"/>
              <a:t> operatorio ma </a:t>
            </a:r>
            <a:r>
              <a:rPr lang="it-IT" dirty="0" err="1"/>
              <a:t>bensi</a:t>
            </a:r>
            <a:r>
              <a:rPr lang="it-IT" dirty="0"/>
              <a:t> anche nel post operatorio con i </a:t>
            </a:r>
            <a:r>
              <a:rPr lang="it-IT" b="1" dirty="0"/>
              <a:t>controlli di visite post intervento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10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832193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Questo invece è il </a:t>
            </a:r>
            <a:r>
              <a:rPr lang="it-IT" dirty="0" err="1"/>
              <a:t>pacc</a:t>
            </a:r>
            <a:r>
              <a:rPr lang="it-IT" dirty="0"/>
              <a:t> per pz obesi che non necessitano di intervento chirurgico per comorbidità o indice di massa corporea non idonea da linea guida o semplicemente non sono propensi all’operazione. Quindi si rivolgono presso il nostro centro per una dieta o per prescrizione di farmaci per il dimagrimento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6024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Arriviamo al punto caldo del discorso: il ruolo dell’infermiere. Sappiamo che storicamente la figura dell’infermiere è talvolta sottovalutata e sottostimata o non percepita come pienamente ci si aspetta.  oggi si è capito quanto l’infermiere svolga un </a:t>
            </a:r>
            <a:r>
              <a:rPr lang="it-IT" b="1" dirty="0"/>
              <a:t>ruolo fondamentale </a:t>
            </a:r>
            <a:r>
              <a:rPr lang="it-IT" dirty="0"/>
              <a:t>all’interno del percorso di cura e per me rappresenta un </a:t>
            </a:r>
            <a:r>
              <a:rPr lang="it-IT" b="1" dirty="0"/>
              <a:t>cuore invisibile </a:t>
            </a:r>
            <a:r>
              <a:rPr lang="it-IT" dirty="0"/>
              <a:t>del percorso una </a:t>
            </a:r>
            <a:r>
              <a:rPr lang="it-IT" b="1" dirty="0"/>
              <a:t>presenza silenziosa ma indispensabile </a:t>
            </a:r>
            <a:r>
              <a:rPr lang="it-IT" dirty="0"/>
              <a:t>che garantisce continuità assistenziale, attenzione al paziente e primo supporto concreto nell’immediato post intervento. Con i miei colleghi si è discusso molto e da sempre dell’ importanza di seguire dei </a:t>
            </a:r>
            <a:r>
              <a:rPr lang="it-IT" b="1" dirty="0"/>
              <a:t>protocolli infermieristici </a:t>
            </a:r>
            <a:r>
              <a:rPr lang="it-IT" dirty="0"/>
              <a:t>e sin da subito ci si e messi all’opera per poter redigerne anche questi affiche il </a:t>
            </a:r>
            <a:r>
              <a:rPr lang="it-IT" b="1" dirty="0"/>
              <a:t>processo di cura sia più sicuro.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12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672440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Non amo soffermarmi sui numeri o sul conteggio degli interventi eseguiti finora. È chiaro che tra gli obiettivi futuri ci sia l’aumento dell’attività chirurgica, ma per il momento siamo orgogliosi di ciò che abbiamo costruito: essere riconosciuti per due anni consecutivi come Centro di Eccellenza S.I.C.OB., a così breve distanza dalla nascita della nostra realtà, è un risultato che parla da sé.</a:t>
            </a:r>
          </a:p>
          <a:p>
            <a:r>
              <a:rPr lang="it-IT" dirty="0"/>
              <a:t>Mi auguro che tutti gli infermieri </a:t>
            </a:r>
            <a:r>
              <a:rPr lang="it-IT" b="1" dirty="0"/>
              <a:t>e il personale di supporto che vorranno entrare a far parte di questo progetto emergente lo facciano con motivazione e desiderio di crescita professionale, puntando a un’elevata specializzazione.</a:t>
            </a:r>
          </a:p>
          <a:p>
            <a:r>
              <a:rPr lang="it-IT" b="1" dirty="0"/>
              <a:t>È fondamentale che ci sia maggiore riconoscimento del nostro operato e che la formazione continua sia sempre più settoriale e mirata, per rispondere alle esigenze specifiche di un ambito in continua evoluzione.</a:t>
            </a:r>
          </a:p>
          <a:p>
            <a:r>
              <a:rPr lang="it-IT" b="1" dirty="0"/>
              <a:t>Spero davvero che il nostro modello possa diventare un punto di riferimento anche per altre regioni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623709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Concludendo e ricapitolando, possiamo dire con orgoglio di aver </a:t>
            </a:r>
            <a:r>
              <a:rPr lang="it-IT" b="1" dirty="0"/>
              <a:t>raggiunto un traguardo importante: da zero</a:t>
            </a:r>
            <a:r>
              <a:rPr lang="it-IT" dirty="0"/>
              <a:t>, abbiamo costruito </a:t>
            </a:r>
            <a:r>
              <a:rPr lang="it-IT" b="1" dirty="0"/>
              <a:t>un vero e proprio modello organizzativo, frutto di un lavoro di squadra straordinario</a:t>
            </a:r>
            <a:r>
              <a:rPr lang="it-IT" dirty="0"/>
              <a:t>. </a:t>
            </a:r>
          </a:p>
          <a:p>
            <a:r>
              <a:rPr lang="it-IT" dirty="0"/>
              <a:t>Abbiamo realmente messo il paziente al centro del percorso, costruendo attorno a lui un sistema integrato ed efficace. In questo contesto, la multidisciplinarietà </a:t>
            </a:r>
            <a:r>
              <a:rPr lang="it-IT" b="1" dirty="0"/>
              <a:t>si è rivelata la vera cura.</a:t>
            </a:r>
            <a:endParaRPr lang="it-IT" dirty="0"/>
          </a:p>
          <a:p>
            <a:r>
              <a:rPr lang="it-IT" dirty="0"/>
              <a:t>L’infermiere, in questo modello, non è solo un operatore sanitario: è una guida, un riferimento, un facilitatore di cure.</a:t>
            </a:r>
          </a:p>
          <a:p>
            <a:r>
              <a:rPr lang="it-IT" dirty="0"/>
              <a:t>Perché, in fondo, la sanità pubblica è una promessa che si realizza solo grazie al lavoro, all’impegno e alla dedizione di tutti.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80788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Grazie a tutti i colleghi che ogni giorno rendono possibile questo progetto. E’ grazie a voi, che con il vostro lavoro, le vostre competenze e la vostra passione, portate avanti una sanità che cura, ascolta e include.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15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70299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L’obesità è oggi una delle più gravi emergenze sanitarie nella nostra regione, </a:t>
            </a:r>
            <a:r>
              <a:rPr lang="it-IT" b="1" dirty="0"/>
              <a:t>con dati allarmanti che coinvolgono tutte le fasce d’età</a:t>
            </a:r>
            <a:r>
              <a:rPr lang="it-IT" dirty="0"/>
              <a:t>. Secondo le più recenti rilevazioni del </a:t>
            </a:r>
            <a:r>
              <a:rPr lang="it-IT" b="1" dirty="0"/>
              <a:t>Progetto PASSI e di </a:t>
            </a:r>
            <a:r>
              <a:rPr lang="it-IT" b="1" dirty="0" err="1"/>
              <a:t>OKkio</a:t>
            </a:r>
            <a:r>
              <a:rPr lang="it-IT" b="1" dirty="0"/>
              <a:t> alla Salute</a:t>
            </a:r>
            <a:r>
              <a:rPr lang="it-IT" dirty="0"/>
              <a:t>, </a:t>
            </a:r>
            <a:r>
              <a:rPr lang="it-IT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quota significativa della popolazione pugliese è in eccesso ponderale, con implicazioni rilevanti per la salute pubblica, l’economia e la qualità della vita.</a:t>
            </a:r>
            <a:r>
              <a:rPr lang="it-IT" dirty="0"/>
              <a:t>🔵 Adulti tra i 18 e i 69 anni: ben il 38,8% risulta in sovrappeso o obeso, con un dato particolarmente preoccupante: il 12% è obeso, ovvero circa 400.000 persone. 🟣 Anziani over 65: la situazione è ancora più critica, </a:t>
            </a:r>
            <a:r>
              <a:rPr lang="it-IT" dirty="0" err="1"/>
              <a:t>cil</a:t>
            </a:r>
            <a:r>
              <a:rPr lang="it-IT" dirty="0"/>
              <a:t> peso eccessivo aggrava la fragilità, compromette la mobilità, </a:t>
            </a:r>
            <a:r>
              <a:rPr lang="it-IT" i="1" u="sng" dirty="0"/>
              <a:t>incidendo negativamente sull'autonomia </a:t>
            </a:r>
            <a:r>
              <a:rPr lang="it-IT" dirty="0"/>
              <a:t>e sulla qualità della vita.🟠 Bambini tra i 6 e i 10 anni: i dati mostrano che il problema si manifesta già in età precoce. Circa 1 bambino su 3 (36,7%) è in eccesso ponderale. In particolare, il 10,3% è obeso e il 21,6% è in sovrappeso. Questo trend è particolarmente preoccupante, perché </a:t>
            </a:r>
            <a:r>
              <a:rPr lang="it-IT" b="1" dirty="0"/>
              <a:t>l’obesità infantile è spesso predittiva di obesità in età adulta</a:t>
            </a:r>
            <a:r>
              <a:rPr lang="it-IT" dirty="0"/>
              <a:t>, con tutte le conseguenze che ne derivano.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2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9944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Fino al 2022 non esisteva in puglia un </a:t>
            </a:r>
            <a:r>
              <a:rPr lang="it-IT" b="1" dirty="0"/>
              <a:t>centro pubblico di eccellenza </a:t>
            </a:r>
            <a:r>
              <a:rPr lang="it-IT" dirty="0"/>
              <a:t>di chirurgia </a:t>
            </a:r>
            <a:r>
              <a:rPr lang="it-IT" dirty="0" err="1"/>
              <a:t>bariatrica</a:t>
            </a:r>
            <a:r>
              <a:rPr lang="it-IT" dirty="0"/>
              <a:t>, questo ha creato forte </a:t>
            </a:r>
            <a:r>
              <a:rPr lang="it-IT" b="1" dirty="0"/>
              <a:t>disparità nelle cure con una crescente mobilità sanitaria passiva</a:t>
            </a:r>
            <a:r>
              <a:rPr lang="it-IT" dirty="0"/>
              <a:t>: solo nel 2021 la regione puglia ha speso 131 milioni di euro per cure fuori regione (QUINTO PEGGIOR SALDO NAZIONALE), Le mete principali? Lombardia, </a:t>
            </a:r>
            <a:r>
              <a:rPr lang="it-IT" dirty="0" err="1"/>
              <a:t>emilia</a:t>
            </a:r>
            <a:r>
              <a:rPr lang="it-IT" dirty="0"/>
              <a:t> </a:t>
            </a:r>
            <a:r>
              <a:rPr lang="it-IT" dirty="0" err="1"/>
              <a:t>romagna</a:t>
            </a:r>
            <a:r>
              <a:rPr lang="it-IT" dirty="0"/>
              <a:t>, veneto. L’obiettivo quindi è stato sin da subito creare un centro di </a:t>
            </a:r>
            <a:r>
              <a:rPr lang="it-IT" dirty="0" err="1"/>
              <a:t>eccelenza</a:t>
            </a:r>
            <a:r>
              <a:rPr lang="it-IT" dirty="0"/>
              <a:t> pubblico e gratuito e </a:t>
            </a:r>
            <a:r>
              <a:rPr lang="it-IT" b="1" dirty="0"/>
              <a:t>multidisciplinare altamente specializzato </a:t>
            </a:r>
            <a:r>
              <a:rPr lang="it-IT" dirty="0"/>
              <a:t>per garantire equità nell’assistenza ma soprattutto ridurre i flussi migratori.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056804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Cosi nel novembre 2022, la Regione Puglia ha scelto di investire su di noi, sul nostro Istituto, per costruire un </a:t>
            </a:r>
            <a:r>
              <a:rPr lang="it-IT" b="1" dirty="0"/>
              <a:t>centro di riferimento pubblico </a:t>
            </a:r>
            <a:r>
              <a:rPr lang="it-IT" dirty="0"/>
              <a:t>dedicato alla chirurgia </a:t>
            </a:r>
            <a:r>
              <a:rPr lang="it-IT" dirty="0" err="1"/>
              <a:t>bariatrica</a:t>
            </a:r>
            <a:r>
              <a:rPr lang="it-IT" dirty="0"/>
              <a:t>.</a:t>
            </a:r>
          </a:p>
          <a:p>
            <a:r>
              <a:rPr lang="it-IT" dirty="0"/>
              <a:t>è iniziato un lavoro impegnativo ma entusiasmante: creare un team multidisciplinare da zero, definire un PDTA ufficiale, istituire PACC diagnostici dedicati, e soprattutto, </a:t>
            </a:r>
            <a:r>
              <a:rPr lang="it-IT" b="1" dirty="0"/>
              <a:t>strutturare un modello di presa in carico integrato alle esigenze di ogni paziente.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00193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nostra esperienza dimostra che si può fare: costruire un team multidisciplinare </a:t>
            </a:r>
            <a:r>
              <a:rPr lang="it-IT" b="1" dirty="0"/>
              <a:t>coeso e operativo in tempi rapid</a:t>
            </a:r>
            <a:r>
              <a:rPr lang="it-IT" dirty="0"/>
              <a:t>i, se ci sono </a:t>
            </a:r>
            <a:r>
              <a:rPr lang="it-IT" b="1" dirty="0"/>
              <a:t>visione, competenza e una leadership infermieristica capace di tenere insieme gli elementi del sistema.</a:t>
            </a:r>
          </a:p>
          <a:p>
            <a:r>
              <a:rPr lang="it-IT" dirty="0"/>
              <a:t>Siamo partiti da zero. Oggi siamo un riferimento. E domani ci auguriamo di essere un modello. Oggi il nostro team consta di circa </a:t>
            </a:r>
            <a:r>
              <a:rPr lang="it-IT" b="1" dirty="0"/>
              <a:t>50 figure mediche </a:t>
            </a:r>
            <a:r>
              <a:rPr lang="it-IT" dirty="0"/>
              <a:t>e non… questo che vedete affianco è stato il nostro primo opuscoletto che nel 2023 abbiamo divulgato anche fra studi medici di medicina generale.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5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03749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ll Percorso Diagnostico Terapeutico Assistenziale (PDTA) per il paziente obeso prevede due possibili canali di accesso IN QUANTO IL DE BELLIS E’ PROVVISTO DI UN CENTRO DI NUTRIZIONE A CUI AFFERISCONO CIRCA 3000 PRIME VISITE L’ANNO :</a:t>
            </a:r>
          </a:p>
          <a:p>
            <a:r>
              <a:rPr lang="it-IT" dirty="0"/>
              <a:t>-Canale endocrinologico: il paziente si rivolge all’endocrinologo per una valutazione clinica e per un eventuale piano dietetico. In questo caso, il paziente può non necessitare di un intervento chirurgico oppure non desidera sottoporsi a chirurgia </a:t>
            </a:r>
            <a:r>
              <a:rPr lang="it-IT" dirty="0" err="1"/>
              <a:t>bariatrica</a:t>
            </a:r>
            <a:r>
              <a:rPr lang="it-IT" dirty="0"/>
              <a:t>.</a:t>
            </a:r>
          </a:p>
          <a:p>
            <a:r>
              <a:rPr lang="it-IT" dirty="0"/>
              <a:t>-Canale chirurgico: il paziente accede direttamente al chirurgo </a:t>
            </a:r>
            <a:r>
              <a:rPr lang="it-IT" dirty="0" err="1"/>
              <a:t>bariatrico</a:t>
            </a:r>
            <a:r>
              <a:rPr lang="it-IT" dirty="0"/>
              <a:t>, ad esempio perché </a:t>
            </a:r>
            <a:r>
              <a:rPr lang="it-IT" b="1" dirty="0"/>
              <a:t>ha già espresso la volontà di sottoporsi all’intervento o è stato indirizzato direttamente per questa opzione</a:t>
            </a:r>
            <a:r>
              <a:rPr lang="it-IT" dirty="0"/>
              <a:t>.</a:t>
            </a:r>
          </a:p>
          <a:p>
            <a:r>
              <a:rPr lang="it-IT" dirty="0"/>
              <a:t>In entrambi i percorsi è sempre prevista una valutazione multidisciplinare, che coinvolge diverse figure professionali (endocrinologo, dietista, psicologo, chirurgo, ecc.), </a:t>
            </a:r>
            <a:r>
              <a:rPr lang="it-IT" b="1" dirty="0"/>
              <a:t>al fine di garantire una presa in carico completa e personalizzata del paziente fino ai follow up </a:t>
            </a:r>
            <a:r>
              <a:rPr lang="it-IT" dirty="0"/>
              <a:t>garantendo sempre una continuità assistenziale.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6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390318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Come accennato poc’anzi, trattandosi di una realtà di recente insorgenza, si è partiti da zero. La direzione in collaborazione con l’intero team multidisciplinare si è impegnata nel progettare sin da subito dei </a:t>
            </a:r>
            <a:r>
              <a:rPr lang="it-IT" dirty="0" err="1"/>
              <a:t>pac</a:t>
            </a:r>
            <a:r>
              <a:rPr lang="it-IT" dirty="0"/>
              <a:t> dedicati a pz </a:t>
            </a:r>
            <a:r>
              <a:rPr lang="it-IT" u="sng" dirty="0"/>
              <a:t>affetti ESCUSIVAMENTE obesità </a:t>
            </a:r>
            <a:r>
              <a:rPr lang="it-IT" b="1" dirty="0"/>
              <a:t>che fino ad ora non erano presenti</a:t>
            </a:r>
            <a:r>
              <a:rPr lang="it-IT" dirty="0"/>
              <a:t>, tali </a:t>
            </a:r>
            <a:r>
              <a:rPr lang="it-IT" dirty="0" err="1"/>
              <a:t>pac</a:t>
            </a:r>
            <a:r>
              <a:rPr lang="it-IT" dirty="0"/>
              <a:t> </a:t>
            </a:r>
            <a:r>
              <a:rPr lang="it-IT" b="1" dirty="0"/>
              <a:t>sono stati oggetto di approvazione sul tavolo regionale.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7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71393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l‘introduzione dei </a:t>
            </a:r>
            <a:r>
              <a:rPr lang="it-IT" dirty="0" err="1"/>
              <a:t>pac</a:t>
            </a:r>
            <a:r>
              <a:rPr lang="it-IT" dirty="0"/>
              <a:t> si è resa necessaria per </a:t>
            </a:r>
            <a:r>
              <a:rPr lang="it-IT" b="1" dirty="0"/>
              <a:t>riorganizzare l’intero percorso assistenziale</a:t>
            </a:r>
            <a:r>
              <a:rPr lang="it-IT" dirty="0"/>
              <a:t>. Rappresenta un efficace strumento di coordinamento tra le diverse discipline coinvolte, favorendo un approccio integrato e strutturato alla presa in carico del pz obeso. Rendendo più fluido il </a:t>
            </a:r>
            <a:r>
              <a:rPr lang="it-IT" dirty="0" err="1"/>
              <a:t>pdta</a:t>
            </a:r>
            <a:r>
              <a:rPr lang="it-IT" dirty="0"/>
              <a:t>, ottimizzato nei tempi e nei costi sostenuti per i pazienti oltre che sicuro per gli operatori e per i pz stessi.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8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42737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Cosi finalmente il 30 novembre vengono approvati i </a:t>
            </a:r>
            <a:r>
              <a:rPr lang="it-IT" dirty="0" err="1"/>
              <a:t>pacc</a:t>
            </a:r>
            <a:r>
              <a:rPr lang="it-IT" dirty="0"/>
              <a:t> con  pubblicazione sul </a:t>
            </a:r>
            <a:r>
              <a:rPr lang="it-IT" b="1" dirty="0"/>
              <a:t>bollettino ufficiale della regione puglia.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9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285316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11/06/2025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11/06/2025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11/06/2025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11/06/2025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11/06/2025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11/06/2025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11/06/2025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11/06/2025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11/06/2025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11/06/2025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11/06/2025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85880" y="0"/>
            <a:ext cx="153926" cy="6858000"/>
          </a:xfrm>
          <a:prstGeom prst="rect">
            <a:avLst/>
          </a:prstGeom>
          <a:solidFill>
            <a:srgbClr val="E29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11/06/2025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943BFE5-B413-C390-251D-B84D79D0CF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0"/>
          <a:stretch/>
        </p:blipFill>
        <p:spPr>
          <a:xfrm>
            <a:off x="-290079" y="3841"/>
            <a:ext cx="5287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11/06/2025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11/06/2025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11/06/2025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11/06/2025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11/06/2025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11/06/2025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11/06/2025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11/06/2025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1360" y="295835"/>
            <a:ext cx="6103768" cy="2924885"/>
          </a:xfrm>
        </p:spPr>
        <p:txBody>
          <a:bodyPr>
            <a:normAutofit/>
          </a:bodyPr>
          <a:lstStyle/>
          <a:p>
            <a:pPr algn="ctr"/>
            <a:r>
              <a:rPr lang="it-IT" sz="4800" dirty="0"/>
              <a:t>CRESCITA DEL TEAM MULTIDISCIPLINARE  </a:t>
            </a:r>
            <a:r>
              <a:rPr lang="it-IT" sz="4400" dirty="0"/>
              <a:t>come si costruisce il «Modello de Bellis»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8640" y="3931920"/>
            <a:ext cx="6276488" cy="247904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E98B0D"/>
                </a:solidFill>
              </a:rPr>
              <a:t>RELATORE: </a:t>
            </a:r>
            <a:r>
              <a:rPr lang="it-IT" sz="2000" b="1" dirty="0">
                <a:solidFill>
                  <a:srgbClr val="E98B0D"/>
                </a:solidFill>
              </a:rPr>
              <a:t>dott.ssa DE NICOLO’ ALESSIA </a:t>
            </a:r>
            <a:r>
              <a:rPr lang="it-IT" sz="1400" b="1" dirty="0">
                <a:solidFill>
                  <a:srgbClr val="E98B0D"/>
                </a:solidFill>
              </a:rPr>
              <a:t>Coordinatrice Infermieristica-Case Manager – U.O.S. Chirurgia</a:t>
            </a:r>
          </a:p>
          <a:p>
            <a:r>
              <a:rPr lang="it-IT" sz="2800" b="1" dirty="0">
                <a:solidFill>
                  <a:srgbClr val="E98B0D"/>
                </a:solidFill>
              </a:rPr>
              <a:t>Affiliazione: </a:t>
            </a:r>
            <a:r>
              <a:rPr lang="it-IT" sz="1900" b="1" dirty="0">
                <a:solidFill>
                  <a:srgbClr val="E98B0D"/>
                </a:solidFill>
              </a:rPr>
              <a:t>istituto gastroenterologico </a:t>
            </a:r>
            <a:r>
              <a:rPr lang="it-IT" sz="1900" b="1" dirty="0" err="1">
                <a:solidFill>
                  <a:srgbClr val="E98B0D"/>
                </a:solidFill>
              </a:rPr>
              <a:t>i.r.c.c.s</a:t>
            </a:r>
            <a:r>
              <a:rPr lang="it-IT" sz="1900" b="1" dirty="0">
                <a:solidFill>
                  <a:srgbClr val="E98B0D"/>
                </a:solidFill>
              </a:rPr>
              <a:t> </a:t>
            </a:r>
            <a:r>
              <a:rPr lang="it-IT" sz="1900" b="1" dirty="0" err="1">
                <a:solidFill>
                  <a:srgbClr val="E98B0D"/>
                </a:solidFill>
              </a:rPr>
              <a:t>saverio</a:t>
            </a:r>
            <a:r>
              <a:rPr lang="it-IT" sz="1900" b="1" dirty="0">
                <a:solidFill>
                  <a:srgbClr val="E98B0D"/>
                </a:solidFill>
              </a:rPr>
              <a:t> de </a:t>
            </a:r>
            <a:r>
              <a:rPr lang="it-IT" sz="1900" b="1" dirty="0" err="1">
                <a:solidFill>
                  <a:srgbClr val="E98B0D"/>
                </a:solidFill>
              </a:rPr>
              <a:t>bellis</a:t>
            </a:r>
            <a:r>
              <a:rPr lang="it-IT" sz="1900" b="1" dirty="0">
                <a:solidFill>
                  <a:srgbClr val="E98B0D"/>
                </a:solidFill>
              </a:rPr>
              <a:t> – castellana grotte (</a:t>
            </a:r>
            <a:r>
              <a:rPr lang="it-IT" sz="1900" b="1" dirty="0" err="1">
                <a:solidFill>
                  <a:srgbClr val="E98B0D"/>
                </a:solidFill>
              </a:rPr>
              <a:t>ba</a:t>
            </a:r>
            <a:r>
              <a:rPr lang="it-IT" sz="1900" b="1" dirty="0">
                <a:solidFill>
                  <a:srgbClr val="E98B0D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3218DC-7BD6-41A9-9099-54790A662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40" y="223521"/>
            <a:ext cx="11846560" cy="1209039"/>
          </a:xfrm>
        </p:spPr>
        <p:txBody>
          <a:bodyPr>
            <a:normAutofit/>
          </a:bodyPr>
          <a:lstStyle/>
          <a:p>
            <a:pPr algn="ctr"/>
            <a:r>
              <a:rPr lang="it-IT" sz="3600" dirty="0"/>
              <a:t>PACC0A: PREPARAZIONE ALLA CHIRURGIA BARIATRICA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52A53E3-CEB0-4578-ACF9-364EE7BF2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83" t="1787" r="16514" b="4077"/>
          <a:stretch/>
        </p:blipFill>
        <p:spPr>
          <a:xfrm>
            <a:off x="934583" y="2116531"/>
            <a:ext cx="4419874" cy="228092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38701C4-F5B7-44FB-9FD2-E6E89EA67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960" y="1682149"/>
            <a:ext cx="5791200" cy="4606889"/>
          </a:xfrm>
          <a:prstGeom prst="rect">
            <a:avLst/>
          </a:prstGeom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5C965AFC-BECD-44A8-B83C-D2644591B956}"/>
              </a:ext>
            </a:extLst>
          </p:cNvPr>
          <p:cNvSpPr/>
          <p:nvPr/>
        </p:nvSpPr>
        <p:spPr>
          <a:xfrm>
            <a:off x="7606574" y="5529942"/>
            <a:ext cx="2383972" cy="26125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65BA4A47-DFAC-48CB-B338-0D7FF8C9E9DD}"/>
              </a:ext>
            </a:extLst>
          </p:cNvPr>
          <p:cNvSpPr/>
          <p:nvPr/>
        </p:nvSpPr>
        <p:spPr>
          <a:xfrm flipV="1">
            <a:off x="4811485" y="5529942"/>
            <a:ext cx="2711995" cy="1618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ABAF938C-58DE-48E6-8ED1-81B232CF381B}"/>
              </a:ext>
            </a:extLst>
          </p:cNvPr>
          <p:cNvSpPr/>
          <p:nvPr/>
        </p:nvSpPr>
        <p:spPr>
          <a:xfrm flipV="1">
            <a:off x="8175171" y="5100667"/>
            <a:ext cx="1246777" cy="24824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A6D04914-D8BF-491F-B493-F818E72E9ECD}"/>
              </a:ext>
            </a:extLst>
          </p:cNvPr>
          <p:cNvSpPr/>
          <p:nvPr/>
        </p:nvSpPr>
        <p:spPr>
          <a:xfrm>
            <a:off x="5027748" y="5100667"/>
            <a:ext cx="3091544" cy="143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7263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188A0B-1067-4C58-B711-5312341D5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029" y="487679"/>
            <a:ext cx="9729650" cy="1145178"/>
          </a:xfrm>
        </p:spPr>
        <p:txBody>
          <a:bodyPr>
            <a:normAutofit/>
          </a:bodyPr>
          <a:lstStyle/>
          <a:p>
            <a:pPr algn="ctr"/>
            <a:r>
              <a:rPr lang="it-IT" sz="3600" dirty="0"/>
              <a:t>Non solo chirurgia: il percorso NON OPERATIVO</a:t>
            </a:r>
            <a:br>
              <a:rPr lang="it-IT" sz="3600" dirty="0"/>
            </a:br>
            <a:r>
              <a:rPr lang="it-IT" sz="3600" dirty="0"/>
              <a:t>PACC99 </a:t>
            </a:r>
            <a:r>
              <a:rPr lang="it-IT" sz="3600" dirty="0">
                <a:sym typeface="Wingdings" panose="05000000000000000000" pitchFamily="2" charset="2"/>
              </a:rPr>
              <a:t></a:t>
            </a:r>
            <a:r>
              <a:rPr lang="it-IT" sz="3600" dirty="0"/>
              <a:t>INQUADRAMENTO AL PAZIENTE OBESO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6527F9C-AEF8-4F2F-9904-ACC913B54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8980" b="8367"/>
          <a:stretch/>
        </p:blipFill>
        <p:spPr>
          <a:xfrm>
            <a:off x="690879" y="2140758"/>
            <a:ext cx="5161281" cy="1288242"/>
          </a:xfr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B925579-71A7-428F-86AB-7303DFFC9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839" y="1662789"/>
            <a:ext cx="5161282" cy="490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67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3436F5-C44E-4E01-9F8D-AE6F0AAF5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29919"/>
            <a:ext cx="10058400" cy="1300481"/>
          </a:xfrm>
        </p:spPr>
        <p:txBody>
          <a:bodyPr>
            <a:normAutofit/>
          </a:bodyPr>
          <a:lstStyle/>
          <a:p>
            <a:pPr algn="ctr"/>
            <a:r>
              <a:rPr lang="it-IT" sz="3600" dirty="0"/>
              <a:t>IL RUOLO DELL’INFERMIERE: Il cuore invisibile del percorso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D2828F-9465-4035-B99A-C0E94C2B2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80" y="2286000"/>
            <a:ext cx="10330068" cy="3583092"/>
          </a:xfrm>
        </p:spPr>
        <p:txBody>
          <a:bodyPr>
            <a:normAutofit lnSpcReduction="10000"/>
          </a:bodyPr>
          <a:lstStyle/>
          <a:p>
            <a:r>
              <a:rPr lang="it-IT" dirty="0"/>
              <a:t>Coordinamento operativo del PDTA dalla presa min carico fino ai follow up;</a:t>
            </a:r>
          </a:p>
          <a:p>
            <a:r>
              <a:rPr lang="it-IT" dirty="0"/>
              <a:t>Educazione terapeutica </a:t>
            </a:r>
            <a:r>
              <a:rPr lang="it-IT" dirty="0" err="1"/>
              <a:t>pre</a:t>
            </a:r>
            <a:r>
              <a:rPr lang="it-IT" dirty="0"/>
              <a:t>-operatoria;</a:t>
            </a:r>
          </a:p>
          <a:p>
            <a:r>
              <a:rPr lang="it-IT" dirty="0"/>
              <a:t>Assistenza post-operatoria secondo LINEE GUIDA S.I.C.OB e protocolli </a:t>
            </a:r>
            <a:r>
              <a:rPr lang="it-IT" dirty="0" err="1"/>
              <a:t>ERAbS</a:t>
            </a:r>
            <a:r>
              <a:rPr lang="it-IT" dirty="0"/>
              <a:t>;</a:t>
            </a:r>
          </a:p>
          <a:p>
            <a:r>
              <a:rPr lang="it-IT" dirty="0"/>
              <a:t>Monitoraggio delle complicanze precoci e non;</a:t>
            </a:r>
          </a:p>
          <a:p>
            <a:r>
              <a:rPr lang="it-IT" dirty="0"/>
              <a:t>Contatto umano e supporto continuativo;</a:t>
            </a:r>
          </a:p>
          <a:p>
            <a:r>
              <a:rPr lang="it-IT" dirty="0"/>
              <a:t>Case management per la gestione integrata del percorso assistenziale.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b="1" dirty="0"/>
              <a:t> “L’infermiere è il filo che unisce tutti i nodi della cura”</a:t>
            </a:r>
          </a:p>
        </p:txBody>
      </p:sp>
    </p:spTree>
    <p:extLst>
      <p:ext uri="{BB962C8B-B14F-4D97-AF65-F5344CB8AC3E}">
        <p14:creationId xmlns:p14="http://schemas.microsoft.com/office/powerpoint/2010/main" val="4256897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E5A0BF-EEAD-41F0-B116-C8ABD5C7E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680" y="873760"/>
            <a:ext cx="11125200" cy="863600"/>
          </a:xfrm>
        </p:spPr>
        <p:txBody>
          <a:bodyPr>
            <a:noAutofit/>
          </a:bodyPr>
          <a:lstStyle/>
          <a:p>
            <a:pPr algn="ctr"/>
            <a:r>
              <a:rPr lang="it-IT" sz="3600" dirty="0"/>
              <a:t> RISULTATI E PROSPETTIVE: </a:t>
            </a:r>
            <a:br>
              <a:rPr lang="it-IT" sz="3600" dirty="0"/>
            </a:br>
            <a:r>
              <a:rPr lang="it-IT" sz="3600" dirty="0"/>
              <a:t>Un modello che funziona, una base per crescere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42E599-02A4-4F10-BC91-CD3A11426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0972" y="1899920"/>
            <a:ext cx="6327028" cy="32207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it-IT" dirty="0"/>
          </a:p>
          <a:p>
            <a:r>
              <a:rPr lang="it-IT" dirty="0"/>
              <a:t>Continuare ad essere un centro di riferimento per i cittadini pugliesi</a:t>
            </a:r>
          </a:p>
          <a:p>
            <a:r>
              <a:rPr lang="it-IT" dirty="0"/>
              <a:t>Creare un «OBESITY CENTER» </a:t>
            </a:r>
          </a:p>
          <a:p>
            <a:r>
              <a:rPr lang="it-IT" dirty="0"/>
              <a:t>Ultra specializzazione del personale infermieristico/non</a:t>
            </a:r>
          </a:p>
          <a:p>
            <a:r>
              <a:rPr lang="it-IT" dirty="0"/>
              <a:t>Formazione continua del personale</a:t>
            </a:r>
          </a:p>
          <a:p>
            <a:r>
              <a:rPr lang="it-IT" dirty="0"/>
              <a:t>Protocolli infermieristici </a:t>
            </a:r>
          </a:p>
          <a:p>
            <a:r>
              <a:rPr lang="it-IT" dirty="0"/>
              <a:t>Estensione del modello ad altre realtà regionali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F67C660-D497-429A-9E19-607F9205C5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77" y="1899920"/>
            <a:ext cx="2904695" cy="356616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8971A8B-66A0-4911-92D5-DF410E6F76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956" y="1737360"/>
            <a:ext cx="2757767" cy="388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31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AE0C94-71EB-401F-BB3F-60DE0716F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" y="741680"/>
            <a:ext cx="10779760" cy="99568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/>
              <a:t>CONCLUSIONE </a:t>
            </a:r>
            <a:br>
              <a:rPr lang="it-IT" sz="3600" dirty="0"/>
            </a:br>
            <a:r>
              <a:rPr lang="it-IT" sz="3600" dirty="0"/>
              <a:t>Dal nulla a un modello: il valore della squadra!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F33746-80BA-44C5-A453-BDA071159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177668" cy="4079239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Il paziente sempre più al centro;</a:t>
            </a:r>
          </a:p>
          <a:p>
            <a:r>
              <a:rPr lang="it-IT" dirty="0"/>
              <a:t>La multidisciplinarietà come cura;</a:t>
            </a:r>
          </a:p>
          <a:p>
            <a:r>
              <a:rPr lang="it-IT" dirty="0"/>
              <a:t>L’infermiere come guida, riferimento e facilitatore di cure.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endParaRPr lang="it-IT" b="1" dirty="0"/>
          </a:p>
          <a:p>
            <a:pPr marL="0" indent="0" algn="ctr">
              <a:buNone/>
            </a:pPr>
            <a:r>
              <a:rPr lang="it-IT" sz="3600" b="1" dirty="0"/>
              <a:t>La sanità pubblica è una promessa che si realizza solo con il lavoro di tutti.</a:t>
            </a:r>
          </a:p>
          <a:p>
            <a:pPr marL="0" indent="0" algn="ctr">
              <a:buNone/>
            </a:pPr>
            <a:endParaRPr lang="it-IT" sz="2800" b="1" dirty="0"/>
          </a:p>
          <a:p>
            <a:pPr marL="0" indent="0" algn="ctr">
              <a:buNone/>
            </a:pPr>
            <a:r>
              <a:rPr lang="it-IT" sz="2800" b="1" dirty="0"/>
              <a:t> Grazie alla Regione Puglia, al team e ai colleghi infermieri.</a:t>
            </a:r>
          </a:p>
          <a:p>
            <a:pPr marL="0" indent="0" algn="ctr">
              <a:buNone/>
            </a:pP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4179272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2ABF43B-FA4A-4EE3-B760-20C593F2A0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b="9576"/>
          <a:stretch/>
        </p:blipFill>
        <p:spPr>
          <a:xfrm>
            <a:off x="6987091" y="253201"/>
            <a:ext cx="4527233" cy="317579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CFF0D3B-B750-4377-BE21-713A23D27D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091" y="3581401"/>
            <a:ext cx="4527233" cy="2533871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BC6E6A47-E12E-4BC2-AB5C-6E5DAB358F14}"/>
              </a:ext>
            </a:extLst>
          </p:cNvPr>
          <p:cNvSpPr/>
          <p:nvPr/>
        </p:nvSpPr>
        <p:spPr>
          <a:xfrm>
            <a:off x="5537200" y="477521"/>
            <a:ext cx="114808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</a:t>
            </a:r>
          </a:p>
          <a:p>
            <a:pPr algn="ctr"/>
            <a:r>
              <a:rPr lang="it-IT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</a:p>
          <a:p>
            <a:pPr algn="ctr"/>
            <a:r>
              <a:rPr lang="it-IT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it-IT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</a:t>
            </a:r>
          </a:p>
          <a:p>
            <a:pPr algn="ctr"/>
            <a:r>
              <a:rPr lang="it-IT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it-IT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  <a:endParaRPr lang="it-IT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B9111E-C676-4102-AAD6-60495E556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160" y="197225"/>
            <a:ext cx="10807252" cy="1021975"/>
          </a:xfrm>
        </p:spPr>
        <p:txBody>
          <a:bodyPr>
            <a:normAutofit/>
          </a:bodyPr>
          <a:lstStyle/>
          <a:p>
            <a:pPr algn="ctr"/>
            <a:r>
              <a:rPr lang="it-IT" sz="3600" dirty="0"/>
              <a:t>UN PROGETTO REGIONALE: una risposta concreta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37BD46-F099-4F5B-B02E-FC50FDADF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708" y="1730772"/>
            <a:ext cx="10807252" cy="52389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1800" b="1" dirty="0"/>
              <a:t>Perché un centro pubblico di chirurgia </a:t>
            </a:r>
            <a:r>
              <a:rPr lang="it-IT" sz="1800" b="1" dirty="0" err="1"/>
              <a:t>bariatrica</a:t>
            </a:r>
            <a:r>
              <a:rPr lang="it-IT" sz="1800" b="1" dirty="0"/>
              <a:t> in Puglia?</a:t>
            </a:r>
          </a:p>
          <a:p>
            <a:pPr marL="0" indent="0" algn="ctr">
              <a:buNone/>
            </a:pPr>
            <a:r>
              <a:rPr lang="it-IT" sz="1800" b="1" dirty="0"/>
              <a:t>🔵 Adulti (18-65 anni)</a:t>
            </a:r>
          </a:p>
          <a:p>
            <a:pPr algn="ctr"/>
            <a:r>
              <a:rPr lang="it-IT" sz="1800" b="1" dirty="0"/>
              <a:t>38,8% in eccesso ponderale (sovrappeso o obesi)</a:t>
            </a:r>
          </a:p>
          <a:p>
            <a:pPr algn="ctr"/>
            <a:r>
              <a:rPr lang="it-IT" sz="1800" b="1" dirty="0"/>
              <a:t>12% obesi (≈ 400.000 persone)</a:t>
            </a:r>
          </a:p>
          <a:p>
            <a:pPr marL="0" indent="0" algn="ctr">
              <a:buNone/>
            </a:pPr>
            <a:r>
              <a:rPr lang="it-IT" sz="1400" dirty="0"/>
              <a:t>Fonte: Progetto PASSI, ISS – Coldiretti Puglia (2023)</a:t>
            </a:r>
          </a:p>
          <a:p>
            <a:pPr marL="0" indent="0" algn="ctr">
              <a:buNone/>
            </a:pPr>
            <a:r>
              <a:rPr lang="it-IT" sz="1800" b="1" dirty="0"/>
              <a:t>🟣 Anziani (≥65 anni)</a:t>
            </a:r>
          </a:p>
          <a:p>
            <a:pPr algn="ctr"/>
            <a:r>
              <a:rPr lang="it-IT" sz="1800" b="1" dirty="0"/>
              <a:t>51,6% in sovrappeso o obesi</a:t>
            </a:r>
          </a:p>
          <a:p>
            <a:pPr marL="0" indent="0" algn="ctr">
              <a:buNone/>
            </a:pPr>
            <a:r>
              <a:rPr lang="it-IT" sz="1400" dirty="0"/>
              <a:t>Fonte: PASSI d’Argento – ISS (2023)</a:t>
            </a:r>
          </a:p>
          <a:p>
            <a:pPr marL="0" indent="0" algn="ctr">
              <a:buNone/>
            </a:pPr>
            <a:r>
              <a:rPr lang="it-IT" sz="1800" b="1" dirty="0"/>
              <a:t>🟠 Bambini (6-10 anni)</a:t>
            </a:r>
          </a:p>
          <a:p>
            <a:pPr algn="ctr"/>
            <a:r>
              <a:rPr lang="it-IT" sz="1800" b="1" dirty="0"/>
              <a:t>36,7% con eccesso ponderale </a:t>
            </a:r>
            <a:r>
              <a:rPr lang="it-IT" sz="1800" b="1" dirty="0">
                <a:sym typeface="Wingdings" panose="05000000000000000000" pitchFamily="2" charset="2"/>
              </a:rPr>
              <a:t></a:t>
            </a:r>
            <a:r>
              <a:rPr lang="it-IT" sz="1800" b="1" dirty="0"/>
              <a:t> 10,3% obesi 21,6% sovrappeso</a:t>
            </a:r>
          </a:p>
          <a:p>
            <a:pPr marL="0" indent="0" algn="ctr">
              <a:buNone/>
            </a:pPr>
            <a:r>
              <a:rPr lang="it-IT" sz="1400" dirty="0"/>
              <a:t>Fonte: </a:t>
            </a:r>
            <a:r>
              <a:rPr lang="it-IT" sz="1400" dirty="0" err="1"/>
              <a:t>OKkio</a:t>
            </a:r>
            <a:r>
              <a:rPr lang="it-IT" sz="1400" dirty="0"/>
              <a:t> alla Salute – ISS (2022)</a:t>
            </a:r>
          </a:p>
          <a:p>
            <a:pPr marL="0" indent="0" algn="ctr">
              <a:buNone/>
            </a:pPr>
            <a:endParaRPr lang="it-IT" sz="1800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3112EF0-57F2-49F1-93FA-EBF436D828B2}"/>
              </a:ext>
            </a:extLst>
          </p:cNvPr>
          <p:cNvSpPr txBox="1"/>
          <p:nvPr/>
        </p:nvSpPr>
        <p:spPr>
          <a:xfrm>
            <a:off x="3007360" y="1219200"/>
            <a:ext cx="633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/>
              <a:t>Obesità in Puglia: un’emergenza sanitaria</a:t>
            </a:r>
          </a:p>
        </p:txBody>
      </p:sp>
    </p:spTree>
    <p:extLst>
      <p:ext uri="{BB962C8B-B14F-4D97-AF65-F5344CB8AC3E}">
        <p14:creationId xmlns:p14="http://schemas.microsoft.com/office/powerpoint/2010/main" val="3479624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BF28AF-49B8-4C4D-8B5C-473A69222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760" y="934720"/>
            <a:ext cx="10932160" cy="5557519"/>
          </a:xfrm>
        </p:spPr>
        <p:txBody>
          <a:bodyPr>
            <a:normAutofit/>
          </a:bodyPr>
          <a:lstStyle/>
          <a:p>
            <a:r>
              <a:rPr lang="it-IT" b="1" dirty="0"/>
              <a:t>Prima del 2022: assenza</a:t>
            </a:r>
            <a:r>
              <a:rPr lang="it-IT" dirty="0"/>
              <a:t> di un centro pubblico d’eccellenza regionale;</a:t>
            </a:r>
          </a:p>
          <a:p>
            <a:r>
              <a:rPr lang="it-IT" b="1" dirty="0"/>
              <a:t>Disparità di accesso alle cure (privato o mobilità extra-regionale) : </a:t>
            </a:r>
          </a:p>
          <a:p>
            <a:pPr>
              <a:buFontTx/>
              <a:buChar char="-"/>
            </a:pPr>
            <a:r>
              <a:rPr lang="it-IT" dirty="0"/>
              <a:t>Saldo negativo: Nel 2021, la Puglia ha speso 131,4 milioni di euro per cure fuori regione, posizionandosi al quinto posto tra le regioni con il saldo negativo più elevato.</a:t>
            </a:r>
          </a:p>
          <a:p>
            <a:pPr>
              <a:buFontTx/>
              <a:buChar char="-"/>
            </a:pPr>
            <a:r>
              <a:rPr lang="it-IT" dirty="0"/>
              <a:t>Destinazioni principali: Le regioni più attrattive per i pazienti pugliesi sono la Lombardia, l'Emilia-Romagna e il Veneto, che insieme rappresentano una parte significativa dei flussi migratori per cure specialistiche. </a:t>
            </a:r>
          </a:p>
          <a:p>
            <a:r>
              <a:rPr lang="it-IT" b="1" dirty="0"/>
              <a:t>Obiettivo: creare un centro di eccellenza pubblico, gratuito e multidisciplinare</a:t>
            </a:r>
          </a:p>
          <a:p>
            <a:pPr marL="0" indent="0">
              <a:buNone/>
            </a:pPr>
            <a:r>
              <a:rPr lang="it-IT" dirty="0"/>
              <a:t>-    Per ridurre la mobilità passiva, è stato </a:t>
            </a:r>
            <a:r>
              <a:rPr lang="it-IT" u="sng" dirty="0"/>
              <a:t>essenziale potenziare i centri di chirurgia </a:t>
            </a:r>
            <a:r>
              <a:rPr lang="it-IT" u="sng" dirty="0" err="1"/>
              <a:t>bariatrica</a:t>
            </a:r>
            <a:r>
              <a:rPr lang="it-IT" u="sng" dirty="0"/>
              <a:t> regionali, migliorando le strutture e formando personale altamente specializzato.</a:t>
            </a:r>
          </a:p>
          <a:p>
            <a:pPr marL="0" indent="0">
              <a:buNone/>
            </a:pPr>
            <a:r>
              <a:rPr lang="it-IT" dirty="0"/>
              <a:t>-   Accesso equo alle cure: Garantire l'accesso a trattamenti di alta qualità in Puglia contribuirebbe a ridurre i flussi migratori per motivi sanitari e a migliorare l'equità nell'assistenza sanitaria.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6481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337C7A-12DC-4388-9569-BDD695F71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520" y="286603"/>
            <a:ext cx="10549708" cy="1714917"/>
          </a:xfrm>
        </p:spPr>
        <p:txBody>
          <a:bodyPr>
            <a:normAutofit/>
          </a:bodyPr>
          <a:lstStyle/>
          <a:p>
            <a:pPr algn="ctr"/>
            <a:r>
              <a:rPr lang="it-IT" sz="3600" dirty="0"/>
              <a:t>IL PROGETTO DE BELLIS: una sfida accolta dalla Regione Puglia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8B2A9D-4FA9-4A52-8C1D-279BBDD95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229" y="2612571"/>
            <a:ext cx="10153719" cy="3256521"/>
          </a:xfrm>
        </p:spPr>
        <p:txBody>
          <a:bodyPr/>
          <a:lstStyle/>
          <a:p>
            <a:pPr marL="0" indent="0" algn="ctr">
              <a:buNone/>
            </a:pPr>
            <a:r>
              <a:rPr lang="it-IT" b="1" u="sng" dirty="0"/>
              <a:t>Una risposta pubblica, gratuita, multidisciplinare</a:t>
            </a:r>
          </a:p>
          <a:p>
            <a:pPr marL="0" indent="0" algn="ctr">
              <a:buNone/>
            </a:pPr>
            <a:endParaRPr lang="it-IT" b="1" dirty="0"/>
          </a:p>
          <a:p>
            <a:r>
              <a:rPr lang="it-IT" dirty="0"/>
              <a:t>Novembre 2022: nasce il centro </a:t>
            </a:r>
            <a:r>
              <a:rPr lang="it-IT" dirty="0" err="1"/>
              <a:t>bariatrico</a:t>
            </a:r>
            <a:r>
              <a:rPr lang="it-IT" dirty="0"/>
              <a:t> pubblico presso l’IRCCS De Bellis</a:t>
            </a:r>
          </a:p>
          <a:p>
            <a:r>
              <a:rPr lang="it-IT" dirty="0"/>
              <a:t>Attivazione U.O.S. di Chirurgia → 11 posti letto</a:t>
            </a:r>
          </a:p>
          <a:p>
            <a:r>
              <a:rPr lang="it-IT" dirty="0"/>
              <a:t>Creazione di un PDTA formalizzato e PACC diagnostici specifici</a:t>
            </a:r>
          </a:p>
          <a:p>
            <a:r>
              <a:rPr lang="it-IT" dirty="0"/>
              <a:t>Percorso a carico del SSN, accessibile e integrato al cittadino</a:t>
            </a:r>
          </a:p>
        </p:txBody>
      </p:sp>
    </p:spTree>
    <p:extLst>
      <p:ext uri="{BB962C8B-B14F-4D97-AF65-F5344CB8AC3E}">
        <p14:creationId xmlns:p14="http://schemas.microsoft.com/office/powerpoint/2010/main" val="513951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39E82E-9547-4750-B4A5-BAB2055C5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"/>
            <a:ext cx="10058400" cy="1950719"/>
          </a:xfrm>
        </p:spPr>
        <p:txBody>
          <a:bodyPr>
            <a:normAutofit/>
          </a:bodyPr>
          <a:lstStyle/>
          <a:p>
            <a:pPr algn="ctr"/>
            <a:r>
              <a:rPr lang="it-IT" sz="3600" dirty="0"/>
              <a:t>IL TEAM MULTIDISCIPLINARE: Un lavoro di squadra costruito da zero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5E2234-5B10-449C-AAAF-883EB6106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346960"/>
            <a:ext cx="10972169" cy="3972560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Chirurghi </a:t>
            </a:r>
            <a:r>
              <a:rPr lang="it-IT" dirty="0" err="1"/>
              <a:t>bariatrici</a:t>
            </a:r>
            <a:r>
              <a:rPr lang="it-IT" dirty="0"/>
              <a:t>;</a:t>
            </a:r>
          </a:p>
          <a:p>
            <a:r>
              <a:rPr lang="it-IT" dirty="0"/>
              <a:t>Anestesisti;</a:t>
            </a:r>
          </a:p>
          <a:p>
            <a:r>
              <a:rPr lang="it-IT" dirty="0"/>
              <a:t> Endocrinologici;</a:t>
            </a:r>
          </a:p>
          <a:p>
            <a:r>
              <a:rPr lang="it-IT" dirty="0"/>
              <a:t>Psicologi clinici;</a:t>
            </a:r>
          </a:p>
          <a:p>
            <a:r>
              <a:rPr lang="it-IT" dirty="0"/>
              <a:t>Dietisti e nutrizionisti;</a:t>
            </a:r>
          </a:p>
          <a:p>
            <a:r>
              <a:rPr lang="it-IT" dirty="0"/>
              <a:t>infermieri specializzati;</a:t>
            </a:r>
          </a:p>
          <a:p>
            <a:r>
              <a:rPr lang="it-IT" dirty="0"/>
              <a:t>Coordinamento infermieristico e case manager.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2200" b="1" dirty="0"/>
              <a:t>                                                                                                  «La coesione: il team è il vero trattamento»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8897EAC-AE29-49FE-B146-4F937FA98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0" y="1950720"/>
            <a:ext cx="5587369" cy="373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24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979DA8-2AE1-44C5-B700-8C89B2470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520" y="286603"/>
            <a:ext cx="10535920" cy="1024037"/>
          </a:xfrm>
        </p:spPr>
        <p:txBody>
          <a:bodyPr/>
          <a:lstStyle/>
          <a:p>
            <a:pPr algn="ctr"/>
            <a:r>
              <a:rPr lang="it-IT" sz="3600" dirty="0"/>
              <a:t>IL PERCORSO DEI PAZIENTI: Il PDTA del de Bellis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4AFA264-C9A5-49E3-B4FE-0967B2503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" b="13023"/>
          <a:stretch/>
        </p:blipFill>
        <p:spPr>
          <a:xfrm>
            <a:off x="1770236" y="1554480"/>
            <a:ext cx="9487126" cy="4724400"/>
          </a:xfrm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E9F2F9FA-EB1E-4363-AC2E-C21A0740E016}"/>
              </a:ext>
            </a:extLst>
          </p:cNvPr>
          <p:cNvSpPr/>
          <p:nvPr/>
        </p:nvSpPr>
        <p:spPr>
          <a:xfrm>
            <a:off x="1770236" y="4234542"/>
            <a:ext cx="1088571" cy="32657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6DEE8C1F-A0E6-40B5-B89E-5E29E240ABCE}"/>
              </a:ext>
            </a:extLst>
          </p:cNvPr>
          <p:cNvSpPr/>
          <p:nvPr/>
        </p:nvSpPr>
        <p:spPr>
          <a:xfrm>
            <a:off x="1770236" y="5049882"/>
            <a:ext cx="1088571" cy="37011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BCF7A5BB-F8DA-459D-A67B-E25D713C6D4C}"/>
              </a:ext>
            </a:extLst>
          </p:cNvPr>
          <p:cNvSpPr/>
          <p:nvPr/>
        </p:nvSpPr>
        <p:spPr>
          <a:xfrm>
            <a:off x="10071463" y="4781006"/>
            <a:ext cx="1567544" cy="88827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1508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7F1C90-6A02-47B6-AF0E-3D8E57820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93854"/>
          </a:xfrm>
        </p:spPr>
        <p:txBody>
          <a:bodyPr/>
          <a:lstStyle/>
          <a:p>
            <a:pPr algn="ctr"/>
            <a:r>
              <a:rPr lang="it-IT" dirty="0"/>
              <a:t>PACC                 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282058-B69C-4020-B7AB-4F357E87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PACC ( PERCORSI AMBULARIALI COMPLESSI E COORDINATI ) SONO STRUMENTI OPERATIVI DI DAY SERVICE  E CONSISTONO IN GRUPPI SELEZIONATI DI PRESTAZIONI COERENTI AL RAGGIUNGIENTO DEGLI OBIETTIVI DIAGNOSTICI TERAPEUTICI  INCLUSE NEL CATALOGO REGIONALE DELLA SPECIALISTICA AMBULATORIALE.</a:t>
            </a:r>
          </a:p>
          <a:p>
            <a:pPr marL="0" indent="0" algn="ctr">
              <a:buNone/>
            </a:pPr>
            <a:endParaRPr lang="it-IT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it-IT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/>
              <a:t>CON LA DIREZIONE SANITARIA ED AL TEAM MULTISCIPLINARE SONO STATE MINUZIOSAMENTE SCELTE UN INSIEME DI PRESTAZIONI MEDICHE CHE COINVOLGONO PIU SPECIALISTI ( CHIRURGHI, ENDOCRINOLOGI, DIETISTE…..) PROGETTATI NEL TRATTARE PAZIENTI AFFETTI DA OBESITA’ GARANTENDO COSI’ UN’ ASSISTENZA MULTIDISCIPLINARE.</a:t>
            </a:r>
          </a:p>
        </p:txBody>
      </p:sp>
    </p:spTree>
    <p:extLst>
      <p:ext uri="{BB962C8B-B14F-4D97-AF65-F5344CB8AC3E}">
        <p14:creationId xmlns:p14="http://schemas.microsoft.com/office/powerpoint/2010/main" val="2298202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6A6D57-9BD0-429D-A35A-DCE5B32C3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548" y="660400"/>
            <a:ext cx="9939132" cy="762000"/>
          </a:xfrm>
        </p:spPr>
        <p:txBody>
          <a:bodyPr>
            <a:normAutofit/>
          </a:bodyPr>
          <a:lstStyle/>
          <a:p>
            <a:pPr algn="ctr"/>
            <a:r>
              <a:rPr lang="it-IT" sz="3600" dirty="0"/>
              <a:t>VANTAGGI DEI PACC BARIATRICI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B3A9BF-6E28-4A45-A4D2-E9A8758DD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759" y="1548555"/>
            <a:ext cx="10029247" cy="3390376"/>
          </a:xfrm>
        </p:spPr>
        <p:txBody>
          <a:bodyPr/>
          <a:lstStyle/>
          <a:p>
            <a:r>
              <a:rPr lang="it-IT" dirty="0"/>
              <a:t>COORDINAMENTO: garantisce un coordinamento efficace tra le diverse discipline coinvolte, assicurando un percorso di cura integrato e personalizzato;</a:t>
            </a:r>
          </a:p>
          <a:p>
            <a:r>
              <a:rPr lang="it-IT" dirty="0"/>
              <a:t>EFFICIENZA: l’organizzazione dei PACC ottimizza tempi e costi evitando esami ridondanti o troppo dispendiosi per il paziente stesso;</a:t>
            </a:r>
          </a:p>
          <a:p>
            <a:r>
              <a:rPr lang="it-IT" dirty="0"/>
              <a:t>SICUREZZA: il percorso assicura che il paziente sia seguito in modo sicuro e controllato, con il supporto di esperti nel campo della chirurgia </a:t>
            </a:r>
            <a:r>
              <a:rPr lang="it-IT" dirty="0" err="1"/>
              <a:t>bariatrica</a:t>
            </a:r>
            <a:r>
              <a:rPr lang="it-IT" dirty="0"/>
              <a:t>. </a:t>
            </a: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FA2ED6AB-CB9A-4BC5-89A7-CD97DCF43915}"/>
              </a:ext>
            </a:extLst>
          </p:cNvPr>
          <p:cNvSpPr/>
          <p:nvPr/>
        </p:nvSpPr>
        <p:spPr>
          <a:xfrm>
            <a:off x="1470161" y="4095650"/>
            <a:ext cx="183545" cy="750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EB00B95-2AD6-4942-A88D-AA1C46C9C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432" y="4095650"/>
            <a:ext cx="206256" cy="75067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F194DF8-F754-4F3C-B852-9C51B6DA5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496" y="4096447"/>
            <a:ext cx="206257" cy="749873"/>
          </a:xfrm>
          <a:prstGeom prst="rect">
            <a:avLst/>
          </a:prstGeom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5676FFF2-EB93-4013-9941-6650B163DB19}"/>
              </a:ext>
            </a:extLst>
          </p:cNvPr>
          <p:cNvSpPr/>
          <p:nvPr/>
        </p:nvSpPr>
        <p:spPr>
          <a:xfrm>
            <a:off x="193040" y="5120640"/>
            <a:ext cx="2834640" cy="65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Visite specialistiche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E2418416-D3EF-42ED-8FAC-D7CC66738ADA}"/>
              </a:ext>
            </a:extLst>
          </p:cNvPr>
          <p:cNvSpPr/>
          <p:nvPr/>
        </p:nvSpPr>
        <p:spPr>
          <a:xfrm>
            <a:off x="3190240" y="5120640"/>
            <a:ext cx="2834640" cy="65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Esami strumentali 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103DF1EF-9C59-4545-AE43-ADD443981637}"/>
              </a:ext>
            </a:extLst>
          </p:cNvPr>
          <p:cNvSpPr/>
          <p:nvPr/>
        </p:nvSpPr>
        <p:spPr>
          <a:xfrm>
            <a:off x="6142382" y="5120640"/>
            <a:ext cx="2936240" cy="65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Intervento chirurgico 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CED27AAE-11A5-41A4-87AB-13679005A7A0}"/>
              </a:ext>
            </a:extLst>
          </p:cNvPr>
          <p:cNvSpPr/>
          <p:nvPr/>
        </p:nvSpPr>
        <p:spPr>
          <a:xfrm>
            <a:off x="9286240" y="5065086"/>
            <a:ext cx="2712720" cy="6502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Supporto post operatorio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FB335A51-C409-4137-9F40-BB3A8556F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8478" y="4096447"/>
            <a:ext cx="20728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03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A054BA-88CC-427C-B1D6-FB54A69BE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542" y="653143"/>
            <a:ext cx="8436429" cy="123002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/>
              <a:t>IL 30 NOVEMBRE: LA SVOLTA!</a:t>
            </a:r>
            <a:br>
              <a:rPr lang="it-IT" sz="4000" dirty="0"/>
            </a:br>
            <a:r>
              <a:rPr lang="it-IT" dirty="0"/>
              <a:t>I PACC E L’ACCESSO FACILITATO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8B06E7-8207-4721-854A-9D346ED81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405743"/>
            <a:ext cx="9926970" cy="4165654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/>
              <a:t>La Regione Puglia  approva i pacchetti proposti dall’istituto de Bellis, </a:t>
            </a:r>
            <a:r>
              <a:rPr lang="it-IT" u="sng" dirty="0"/>
              <a:t>riqualificando e razionalizzando la spesa sanitaria. </a:t>
            </a:r>
          </a:p>
          <a:p>
            <a:pPr marL="0" indent="0" algn="ctr">
              <a:buNone/>
            </a:pPr>
            <a:endParaRPr lang="it-IT" dirty="0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251E2F18-9BFA-4C8E-912A-532F0D96FE94}"/>
              </a:ext>
            </a:extLst>
          </p:cNvPr>
          <p:cNvSpPr/>
          <p:nvPr/>
        </p:nvSpPr>
        <p:spPr>
          <a:xfrm>
            <a:off x="2245360" y="3566759"/>
            <a:ext cx="1567688" cy="728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CF183A4D-499E-4398-8ABF-48F6A4596960}"/>
              </a:ext>
            </a:extLst>
          </p:cNvPr>
          <p:cNvSpPr/>
          <p:nvPr/>
        </p:nvSpPr>
        <p:spPr>
          <a:xfrm>
            <a:off x="1666240" y="4886960"/>
            <a:ext cx="1567688" cy="728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B49DC1D-AD2F-4065-94A5-E75874D9C5F1}"/>
              </a:ext>
            </a:extLst>
          </p:cNvPr>
          <p:cNvSpPr txBox="1"/>
          <p:nvPr/>
        </p:nvSpPr>
        <p:spPr>
          <a:xfrm>
            <a:off x="10668000" y="1513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A3DDF2C-AB8E-4A30-BA37-BDDAC456B51A}"/>
              </a:ext>
            </a:extLst>
          </p:cNvPr>
          <p:cNvSpPr txBox="1"/>
          <p:nvPr/>
        </p:nvSpPr>
        <p:spPr>
          <a:xfrm>
            <a:off x="4495799" y="3566759"/>
            <a:ext cx="2917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PACC0A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3E231C8-4938-40B0-A857-D30FDB913481}"/>
              </a:ext>
            </a:extLst>
          </p:cNvPr>
          <p:cNvSpPr txBox="1"/>
          <p:nvPr/>
        </p:nvSpPr>
        <p:spPr>
          <a:xfrm>
            <a:off x="3940629" y="4881472"/>
            <a:ext cx="1769290" cy="651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PACC99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3B42C7E-626B-4C91-930B-33CD1B67B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57" y="567117"/>
            <a:ext cx="225742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02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71af3243-3dd4-4a8d-8c0d-dd76da1f02a5"/>
    <ds:schemaRef ds:uri="16c05727-aa75-4e4a-9b5f-8a80a1165891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7219</TotalTime>
  <Words>2312</Words>
  <Application>Microsoft Office PowerPoint</Application>
  <PresentationFormat>Widescreen</PresentationFormat>
  <Paragraphs>132</Paragraphs>
  <Slides>15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8" baseType="lpstr">
      <vt:lpstr>Calibri</vt:lpstr>
      <vt:lpstr>Wingdings</vt:lpstr>
      <vt:lpstr>RetrospectVTI</vt:lpstr>
      <vt:lpstr>CRESCITA DEL TEAM MULTIDISCIPLINARE  come si costruisce il «Modello de Bellis»</vt:lpstr>
      <vt:lpstr>UN PROGETTO REGIONALE: una risposta concreta</vt:lpstr>
      <vt:lpstr>Presentazione standard di PowerPoint</vt:lpstr>
      <vt:lpstr>IL PROGETTO DE BELLIS: una sfida accolta dalla Regione Puglia</vt:lpstr>
      <vt:lpstr>IL TEAM MULTIDISCIPLINARE: Un lavoro di squadra costruito da zero</vt:lpstr>
      <vt:lpstr>IL PERCORSO DEI PAZIENTI: Il PDTA del de Bellis</vt:lpstr>
      <vt:lpstr>PACC                  </vt:lpstr>
      <vt:lpstr>VANTAGGI DEI PACC BARIATRICI</vt:lpstr>
      <vt:lpstr>IL 30 NOVEMBRE: LA SVOLTA! I PACC E L’ACCESSO FACILITATO </vt:lpstr>
      <vt:lpstr>PACC0A: PREPARAZIONE ALLA CHIRURGIA BARIATRICA</vt:lpstr>
      <vt:lpstr>Non solo chirurgia: il percorso NON OPERATIVO PACC99 INQUADRAMENTO AL PAZIENTE OBESO </vt:lpstr>
      <vt:lpstr>IL RUOLO DELL’INFERMIERE: Il cuore invisibile del percorso</vt:lpstr>
      <vt:lpstr> RISULTATI E PROSPETTIVE:  Un modello che funziona, una base per crescere</vt:lpstr>
      <vt:lpstr>CONCLUSIONE  Dal nulla a un modello: il valore della squadra!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Alessia</cp:lastModifiedBy>
  <cp:revision>105</cp:revision>
  <dcterms:created xsi:type="dcterms:W3CDTF">2022-02-27T17:36:31Z</dcterms:created>
  <dcterms:modified xsi:type="dcterms:W3CDTF">2025-06-11T19:52:04Z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